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57" r:id="rId4"/>
    <p:sldId id="265" r:id="rId5"/>
    <p:sldId id="263" r:id="rId6"/>
    <p:sldId id="266" r:id="rId7"/>
    <p:sldId id="258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T GÜRBÜZ" initials="AG" lastIdx="1" clrIdx="0">
    <p:extLst>
      <p:ext uri="{19B8F6BF-5375-455C-9EA6-DF929625EA0E}">
        <p15:presenceInfo xmlns:p15="http://schemas.microsoft.com/office/powerpoint/2012/main" userId="15bfcc1e477e7c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9B46-F59F-4920-A4E2-BAEAED9DDC76}" type="datetimeFigureOut">
              <a:rPr lang="tr-TR" smtClean="0"/>
              <a:t>14.06.2021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2FDAA-95CD-4FC9-90B2-C3991BE72A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61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274F94-87D3-4AD7-A2B2-B66A5B096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2E9C254-652C-46B8-8B46-3F6619285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C37AE8-0A76-451C-AAC9-B6EF5FE8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842CE1-278D-4E92-ABD7-6D143868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BAD8B5-B69B-42DF-9495-AF90132D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04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28FF3B-05CE-4880-B2A4-5C6A428F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293F2CD-F51C-4431-BEC6-0F067678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48BF2F-2724-43D7-9C05-0E1B9BC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FB955A-52D1-42E9-8EC3-13900F8A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3CBA60-7E13-49EC-A1E6-12BE45D9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3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BEA8D3E-CA91-4E1B-91A5-04EBA1D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063E4AF-575C-4B87-88A4-2CE5838CE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A8521-8C16-4908-8660-FD08DECE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160F02-AEE1-4E20-B226-4CD6E91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7997A1-AC2E-4079-97B1-5B2D789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2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639C12-0AA6-43F5-BA0A-8B2F27F4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F8EE-8357-4041-B187-29D86F91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80E150-5C0F-4E8F-B3B2-8683C08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C1F315-B142-49BB-AC11-AE158074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8DED2-666B-4102-9F01-CCCABB7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41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12FE11-DAFA-4EA5-8B20-4FABA7FF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FDDB37-6A87-46E5-B76C-DDC69C8F0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2E52AE-61F4-46EE-B044-706906B3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8C20AC-836C-4F12-A26E-C856EE3A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FAE3B5-E3EC-4ABE-A603-96FB4900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5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38412D-32BC-404F-936A-FE474C4B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774BAF-9F41-4C90-A356-AA849BC59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707774-1B73-4A53-9EEE-1C3A3E080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67BFF5-651A-49EE-8C9F-5858E74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2C8A40-1BE3-4760-90BA-91E851E3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1535DD-8800-4EC3-9039-9E8FF498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25FF88-F6FE-4F0F-AD31-5981E65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C5A3544-C89F-4493-A892-E1379562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E6CCA9-77ED-40E6-A010-C40C9BA2C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18070F8-739B-448D-94C0-672F8ECBE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87DF0C5-73F2-4B1C-9E2A-63B642DD1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B872AD1-3C6D-41AA-82A1-BC71D73F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7EBF472-1992-41CE-A74D-A754DC4C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7322C3A-C16C-4D11-AC2B-8833272D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495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0AD2D9-B5AE-413F-AB1E-4EF99190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692D9E4-2534-4806-87CE-9EFC51DA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B3C730-D447-4B83-BB8E-199E88D8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1B4D1B1-0365-4758-AF47-A31329EF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7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26BD2A8-BDBB-4D9E-B0CE-1B8A0CA2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B224E6-BA9C-4D29-860F-64875FC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F6B289-8758-4DAB-9395-B80B5142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77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CF011A-642B-41FD-A25B-0930BB18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829F78-A763-46D9-88EE-2E4F8FCB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F4A96F4-9C8C-4D42-B06E-E11A5384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6429BA-A40A-426D-A3B5-07CCDA3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F3DC7F-EB5D-48FA-81D5-BB39EC38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9738520-73FC-4E26-81A8-6A13271E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84A2D6-67BC-4C33-A3EF-0C1C1C7B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3ED81C-80F4-4D10-933D-BA92D5E92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85E76-E8A2-40BF-89FF-A5784EDC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394EC5-2AC0-4F70-9270-C08C0C48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43C5FE-36C7-4849-82EF-10D76E39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68D077-9B26-44C3-B04C-A8F612ED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2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D5F14FB-120B-463C-A54F-AB099CE7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AAFDC9-C1A6-4193-9D60-67844DCAC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50EDCD-D0FD-47BB-9CE2-12BD76D0F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51E70C-3EC8-43B5-A766-50B1FCD59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1E029A-8DCE-4561-9743-FBC682E5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3.sv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7E4B56D2-BD42-48F2-A671-B63A54144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E4F1F9-6666-4D49-9A92-5A928C64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Strict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Transport Security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Implementation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on http/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https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conversion</a:t>
            </a:r>
            <a:endParaRPr lang="tr-TR" sz="5200" dirty="0">
              <a:solidFill>
                <a:srgbClr val="FFFFFF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C81659-0F45-4935-BD8A-66BD79443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Ahmet Gürbüz</a:t>
            </a:r>
          </a:p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Murat Gün</a:t>
            </a:r>
          </a:p>
        </p:txBody>
      </p:sp>
    </p:spTree>
    <p:extLst>
      <p:ext uri="{BB962C8B-B14F-4D97-AF65-F5344CB8AC3E}">
        <p14:creationId xmlns:p14="http://schemas.microsoft.com/office/powerpoint/2010/main" val="37153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5273C1-19C0-4899-89B9-51C1E364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Preload</a:t>
            </a:r>
            <a:r>
              <a:rPr lang="tr-TR" sz="3600" dirty="0">
                <a:latin typeface="Montserrat Medium" panose="00000600000000000000" pitchFamily="50" charset="-94"/>
              </a:rPr>
              <a:t> Service</a:t>
            </a:r>
          </a:p>
        </p:txBody>
      </p:sp>
      <p:pic>
        <p:nvPicPr>
          <p:cNvPr id="5" name="Grafik 4" descr="Bulut ana hat">
            <a:extLst>
              <a:ext uri="{FF2B5EF4-FFF2-40B4-BE49-F238E27FC236}">
                <a16:creationId xmlns:a16="http://schemas.microsoft.com/office/drawing/2014/main" id="{31DB270B-C25F-45C3-9FAC-989F86AA4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156" y="3201160"/>
            <a:ext cx="1222829" cy="1222829"/>
          </a:xfrm>
          <a:prstGeom prst="rect">
            <a:avLst/>
          </a:prstGeom>
        </p:spPr>
      </p:pic>
      <p:pic>
        <p:nvPicPr>
          <p:cNvPr id="7" name="Grafik 6" descr="Sunucu düz dolguyla">
            <a:extLst>
              <a:ext uri="{FF2B5EF4-FFF2-40B4-BE49-F238E27FC236}">
                <a16:creationId xmlns:a16="http://schemas.microsoft.com/office/drawing/2014/main" id="{AB35E0D7-6A03-4B78-927B-4D148EEFE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0556" y="3201160"/>
            <a:ext cx="1222829" cy="1222829"/>
          </a:xfrm>
          <a:prstGeom prst="rect">
            <a:avLst/>
          </a:prstGeom>
        </p:spPr>
      </p:pic>
      <p:pic>
        <p:nvPicPr>
          <p:cNvPr id="9" name="Grafik 8" descr="Kullanıcı düz dolguyla">
            <a:extLst>
              <a:ext uri="{FF2B5EF4-FFF2-40B4-BE49-F238E27FC236}">
                <a16:creationId xmlns:a16="http://schemas.microsoft.com/office/drawing/2014/main" id="{CD2E6AE9-9CDC-4082-A6B0-9C78FACA7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43" y="4423989"/>
            <a:ext cx="843397" cy="843397"/>
          </a:xfrm>
          <a:prstGeom prst="rect">
            <a:avLst/>
          </a:prstGeom>
        </p:spPr>
      </p:pic>
      <p:pic>
        <p:nvPicPr>
          <p:cNvPr id="11" name="Grafik 10" descr="Programcı Male düz dolguyla">
            <a:extLst>
              <a:ext uri="{FF2B5EF4-FFF2-40B4-BE49-F238E27FC236}">
                <a16:creationId xmlns:a16="http://schemas.microsoft.com/office/drawing/2014/main" id="{3FBD1F4E-781A-43D7-8EB4-9BFD989CD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5615" y="2028528"/>
            <a:ext cx="1222829" cy="1222829"/>
          </a:xfrm>
          <a:prstGeom prst="rect">
            <a:avLst/>
          </a:prstGeom>
        </p:spPr>
      </p:pic>
      <p:pic>
        <p:nvPicPr>
          <p:cNvPr id="13" name="Grafik 12" descr="İnternet düz dolguyla">
            <a:extLst>
              <a:ext uri="{FF2B5EF4-FFF2-40B4-BE49-F238E27FC236}">
                <a16:creationId xmlns:a16="http://schemas.microsoft.com/office/drawing/2014/main" id="{4979F1F9-CCA4-4D5C-B1F1-E08B34B68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5615" y="4241860"/>
            <a:ext cx="1222829" cy="1222829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A41FDFE4-6EC0-4EAB-A978-D3349664903B}"/>
              </a:ext>
            </a:extLst>
          </p:cNvPr>
          <p:cNvSpPr txBox="1"/>
          <p:nvPr/>
        </p:nvSpPr>
        <p:spPr>
          <a:xfrm>
            <a:off x="1511211" y="3234306"/>
            <a:ext cx="170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</a:t>
            </a:r>
            <a:r>
              <a:rPr lang="tr-TR" b="1" dirty="0" err="1"/>
              <a:t>Owner</a:t>
            </a:r>
            <a:endParaRPr lang="tr-TR" b="1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68CA11D-CF81-4BD6-BD5F-432C815034C6}"/>
              </a:ext>
            </a:extLst>
          </p:cNvPr>
          <p:cNvSpPr txBox="1"/>
          <p:nvPr/>
        </p:nvSpPr>
        <p:spPr>
          <a:xfrm>
            <a:off x="1598784" y="5181372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1F0C61D7-443D-41F8-9F1C-4C1400DB1ECE}"/>
              </a:ext>
            </a:extLst>
          </p:cNvPr>
          <p:cNvSpPr txBox="1"/>
          <p:nvPr/>
        </p:nvSpPr>
        <p:spPr>
          <a:xfrm>
            <a:off x="4744360" y="4175697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HSTS </a:t>
            </a:r>
            <a:r>
              <a:rPr lang="tr-TR" b="1" dirty="0" err="1"/>
              <a:t>Preload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endParaRPr lang="tr-TR" b="1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618DCADB-AF86-4B7E-82E5-3A895D5620A1}"/>
              </a:ext>
            </a:extLst>
          </p:cNvPr>
          <p:cNvSpPr txBox="1"/>
          <p:nvPr/>
        </p:nvSpPr>
        <p:spPr>
          <a:xfrm>
            <a:off x="8958765" y="4276966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CF3FA4F-6FEA-4369-83A4-1C8971CB8762}"/>
              </a:ext>
            </a:extLst>
          </p:cNvPr>
          <p:cNvGrpSpPr/>
          <p:nvPr/>
        </p:nvGrpSpPr>
        <p:grpSpPr>
          <a:xfrm>
            <a:off x="2938444" y="2470533"/>
            <a:ext cx="2521283" cy="1172632"/>
            <a:chOff x="2938444" y="2470533"/>
            <a:chExt cx="2521283" cy="1172632"/>
          </a:xfrm>
        </p:grpSpPr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3ACC73B7-5CA6-44E1-B89C-94CB2BD142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44" y="2470533"/>
              <a:ext cx="2105712" cy="117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Metin kutusu 33">
              <a:extLst>
                <a:ext uri="{FF2B5EF4-FFF2-40B4-BE49-F238E27FC236}">
                  <a16:creationId xmlns:a16="http://schemas.microsoft.com/office/drawing/2014/main" id="{21576E09-909E-4B33-87DE-A3CAE12BEC9E}"/>
                </a:ext>
              </a:extLst>
            </p:cNvPr>
            <p:cNvSpPr txBox="1"/>
            <p:nvPr/>
          </p:nvSpPr>
          <p:spPr>
            <a:xfrm rot="1761414">
              <a:off x="2977467" y="2717324"/>
              <a:ext cx="248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Activates the </a:t>
              </a:r>
              <a:r>
                <a:rPr lang="en-US" sz="1200" dirty="0" err="1"/>
                <a:t>hsts</a:t>
              </a:r>
              <a:r>
                <a:rPr lang="en-US" sz="1200" dirty="0"/>
                <a:t> protocol on the website</a:t>
              </a:r>
              <a:r>
                <a:rPr lang="tr-TR" sz="1200" dirty="0"/>
                <a:t> </a:t>
              </a:r>
              <a:r>
                <a:rPr lang="tr-TR" sz="1200" dirty="0" err="1"/>
                <a:t>with</a:t>
              </a:r>
              <a:r>
                <a:rPr lang="tr-TR" sz="1200" dirty="0"/>
                <a:t> </a:t>
              </a:r>
              <a:r>
                <a:rPr lang="tr-TR" sz="1200" dirty="0" err="1"/>
                <a:t>preload</a:t>
              </a:r>
              <a:r>
                <a:rPr lang="tr-TR" sz="1200" dirty="0"/>
                <a:t> </a:t>
              </a:r>
              <a:r>
                <a:rPr lang="tr-TR" sz="1200" dirty="0" err="1"/>
                <a:t>keyword</a:t>
              </a:r>
              <a:r>
                <a:rPr lang="tr-TR" sz="1200" dirty="0"/>
                <a:t>.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75BEF3A4-4EEA-4CBE-8447-0BBF6C1CC6FD}"/>
              </a:ext>
            </a:extLst>
          </p:cNvPr>
          <p:cNvGrpSpPr/>
          <p:nvPr/>
        </p:nvGrpSpPr>
        <p:grpSpPr>
          <a:xfrm>
            <a:off x="6266985" y="3514213"/>
            <a:ext cx="2901331" cy="298362"/>
            <a:chOff x="6266985" y="3514213"/>
            <a:chExt cx="2901331" cy="298362"/>
          </a:xfrm>
        </p:grpSpPr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41F1AFB2-647B-4F5C-80A5-61B079842B32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6266985" y="3812575"/>
              <a:ext cx="2693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9D39570A-5D2B-4DAC-B529-9A2462E904DE}"/>
                </a:ext>
              </a:extLst>
            </p:cNvPr>
            <p:cNvSpPr txBox="1"/>
            <p:nvPr/>
          </p:nvSpPr>
          <p:spPr>
            <a:xfrm>
              <a:off x="6686056" y="3514213"/>
              <a:ext cx="2482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https://obs.mu.edu.tr</a:t>
              </a:r>
            </a:p>
          </p:txBody>
        </p:sp>
      </p:grp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7994AB29-8740-456F-8A28-F8830D1BBD1E}"/>
              </a:ext>
            </a:extLst>
          </p:cNvPr>
          <p:cNvSpPr txBox="1"/>
          <p:nvPr/>
        </p:nvSpPr>
        <p:spPr>
          <a:xfrm>
            <a:off x="4950010" y="4519618"/>
            <a:ext cx="153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err="1"/>
              <a:t>Checks</a:t>
            </a:r>
            <a:r>
              <a:rPr lang="tr-TR" sz="1200" dirty="0"/>
              <a:t> obs.mu.edu.tr</a:t>
            </a:r>
          </a:p>
          <a:p>
            <a:pPr algn="ctr"/>
            <a:r>
              <a:rPr lang="tr-TR" sz="1200" dirty="0"/>
              <a:t>in HSTS </a:t>
            </a:r>
            <a:r>
              <a:rPr lang="tr-TR" sz="1200" dirty="0" err="1"/>
              <a:t>Preload</a:t>
            </a:r>
            <a:r>
              <a:rPr lang="tr-TR" sz="1200" dirty="0"/>
              <a:t> </a:t>
            </a:r>
            <a:r>
              <a:rPr lang="tr-TR" sz="1200" dirty="0" err="1"/>
              <a:t>List</a:t>
            </a:r>
            <a:endParaRPr lang="tr-TR" sz="1200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6FD8244-12E1-4E8D-92E1-6BB85650A4BD}"/>
              </a:ext>
            </a:extLst>
          </p:cNvPr>
          <p:cNvGrpSpPr/>
          <p:nvPr/>
        </p:nvGrpSpPr>
        <p:grpSpPr>
          <a:xfrm>
            <a:off x="2327029" y="4646299"/>
            <a:ext cx="7276977" cy="1458512"/>
            <a:chOff x="2327029" y="4646299"/>
            <a:chExt cx="7276977" cy="1458512"/>
          </a:xfrm>
        </p:grpSpPr>
        <p:cxnSp>
          <p:nvCxnSpPr>
            <p:cNvPr id="24" name="Bağlayıcı: Dirsek 23">
              <a:extLst>
                <a:ext uri="{FF2B5EF4-FFF2-40B4-BE49-F238E27FC236}">
                  <a16:creationId xmlns:a16="http://schemas.microsoft.com/office/drawing/2014/main" id="{F63F91F8-8390-434F-9261-E889B0AEF95A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>
              <a:off x="5513315" y="1460013"/>
              <a:ext cx="904406" cy="7276977"/>
            </a:xfrm>
            <a:prstGeom prst="bentConnector3">
              <a:avLst>
                <a:gd name="adj1" fmla="val 12527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B236AC7C-57C6-47DF-8AF7-7E1206F48ED1}"/>
                </a:ext>
              </a:extLst>
            </p:cNvPr>
            <p:cNvSpPr txBox="1"/>
            <p:nvPr/>
          </p:nvSpPr>
          <p:spPr>
            <a:xfrm>
              <a:off x="3778104" y="5827812"/>
              <a:ext cx="4977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/>
                <a:t>Strict</a:t>
              </a:r>
              <a:r>
                <a:rPr lang="tr-TR" sz="1200" dirty="0"/>
                <a:t>-Transport-Security: </a:t>
              </a:r>
              <a:r>
                <a:rPr lang="tr-TR" sz="1200" dirty="0" err="1"/>
                <a:t>max-age</a:t>
              </a:r>
              <a:r>
                <a:rPr lang="tr-TR" sz="1200" dirty="0"/>
                <a:t>=31556926;inculudeSubDomains;preload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0FF21910-6D14-4C39-B789-FD4D94034933}"/>
              </a:ext>
            </a:extLst>
          </p:cNvPr>
          <p:cNvGrpSpPr/>
          <p:nvPr/>
        </p:nvGrpSpPr>
        <p:grpSpPr>
          <a:xfrm>
            <a:off x="2938444" y="4034973"/>
            <a:ext cx="2105712" cy="818302"/>
            <a:chOff x="2938444" y="4034973"/>
            <a:chExt cx="2105712" cy="818302"/>
          </a:xfrm>
        </p:grpSpPr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1F0DEC14-D390-47EB-86A3-A41468060A4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938444" y="4034973"/>
              <a:ext cx="2105712" cy="81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C7E985EC-B3A2-45FE-B021-74BAC8BE8FFF}"/>
                </a:ext>
              </a:extLst>
            </p:cNvPr>
            <p:cNvSpPr txBox="1"/>
            <p:nvPr/>
          </p:nvSpPr>
          <p:spPr>
            <a:xfrm rot="20372399">
              <a:off x="3072425" y="4219201"/>
              <a:ext cx="1569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http://obs.mu.edu.tr</a:t>
              </a:r>
            </a:p>
          </p:txBody>
        </p:sp>
      </p:grpSp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418C781E-3879-4824-BCD1-8B9CFE1E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286" y="3852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Attack </a:t>
            </a:r>
            <a:r>
              <a:rPr lang="tr-TR" sz="3600" dirty="0" err="1">
                <a:latin typeface="Montserrat Medium" panose="00000600000000000000" pitchFamily="50" charset="-94"/>
              </a:rPr>
              <a:t>Types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11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Grafik 14" descr="Kullanıcı düz dolguyla">
            <a:extLst>
              <a:ext uri="{FF2B5EF4-FFF2-40B4-BE49-F238E27FC236}">
                <a16:creationId xmlns:a16="http://schemas.microsoft.com/office/drawing/2014/main" id="{E0E30A55-35DB-4FF1-81F1-D88DFDE1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5343" y="2653248"/>
            <a:ext cx="843397" cy="843397"/>
          </a:xfrm>
          <a:prstGeom prst="rect">
            <a:avLst/>
          </a:prstGeom>
        </p:spPr>
      </p:pic>
      <p:pic>
        <p:nvPicPr>
          <p:cNvPr id="16" name="Grafik 15" descr="İnternet düz dolguyla">
            <a:extLst>
              <a:ext uri="{FF2B5EF4-FFF2-40B4-BE49-F238E27FC236}">
                <a16:creationId xmlns:a16="http://schemas.microsoft.com/office/drawing/2014/main" id="{A70E6C3C-73DE-4044-9445-05772A350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2815" y="2471119"/>
            <a:ext cx="1222829" cy="1222829"/>
          </a:xfrm>
          <a:prstGeom prst="rect">
            <a:avLst/>
          </a:prstGeom>
        </p:spPr>
      </p:pic>
      <p:pic>
        <p:nvPicPr>
          <p:cNvPr id="17" name="Grafik 16" descr="Sunucu düz dolguyla">
            <a:extLst>
              <a:ext uri="{FF2B5EF4-FFF2-40B4-BE49-F238E27FC236}">
                <a16:creationId xmlns:a16="http://schemas.microsoft.com/office/drawing/2014/main" id="{E7776996-3DD3-48D0-8227-0E47BD839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2529" y="2418959"/>
            <a:ext cx="1222829" cy="122282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26DF6498-7397-49B3-B8D0-C723D6C1E931}"/>
              </a:ext>
            </a:extLst>
          </p:cNvPr>
          <p:cNvSpPr txBox="1"/>
          <p:nvPr/>
        </p:nvSpPr>
        <p:spPr>
          <a:xfrm>
            <a:off x="8770738" y="3494765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F493D6AE-6C5A-4F58-9369-E30084203BCB}"/>
              </a:ext>
            </a:extLst>
          </p:cNvPr>
          <p:cNvGrpSpPr/>
          <p:nvPr/>
        </p:nvGrpSpPr>
        <p:grpSpPr>
          <a:xfrm>
            <a:off x="5590492" y="4368253"/>
            <a:ext cx="1325562" cy="1325562"/>
            <a:chOff x="5590492" y="4368253"/>
            <a:chExt cx="1325562" cy="1325562"/>
          </a:xfrm>
        </p:grpSpPr>
        <p:pic>
          <p:nvPicPr>
            <p:cNvPr id="20" name="Grafik 19" descr="Programcı dişi düz dolguyla">
              <a:extLst>
                <a:ext uri="{FF2B5EF4-FFF2-40B4-BE49-F238E27FC236}">
                  <a16:creationId xmlns:a16="http://schemas.microsoft.com/office/drawing/2014/main" id="{D65BBFC5-67BD-4A3A-BBC6-AEA12AF9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0492" y="4368253"/>
              <a:ext cx="1325562" cy="1325562"/>
            </a:xfrm>
            <a:prstGeom prst="rect">
              <a:avLst/>
            </a:prstGeom>
          </p:spPr>
        </p:pic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311DAFC0-8B70-4186-B522-C36D6178F026}"/>
                </a:ext>
              </a:extLst>
            </p:cNvPr>
            <p:cNvSpPr/>
            <p:nvPr/>
          </p:nvSpPr>
          <p:spPr>
            <a:xfrm>
              <a:off x="6064590" y="4847771"/>
              <a:ext cx="377371" cy="1295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D9B3C94-AE59-4A7C-8787-3962AEFBF84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605644" y="3030374"/>
            <a:ext cx="5166885" cy="52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200E413B-A966-4EB2-B481-B789AE866E89}"/>
              </a:ext>
            </a:extLst>
          </p:cNvPr>
          <p:cNvSpPr txBox="1"/>
          <p:nvPr/>
        </p:nvSpPr>
        <p:spPr>
          <a:xfrm>
            <a:off x="5761343" y="5598596"/>
            <a:ext cx="9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Attacker</a:t>
            </a:r>
            <a:endParaRPr lang="tr-TR" b="1" dirty="0"/>
          </a:p>
        </p:txBody>
      </p:sp>
      <p:pic>
        <p:nvPicPr>
          <p:cNvPr id="44" name="Grafik 43" descr="Kapat düz dolguyla">
            <a:extLst>
              <a:ext uri="{FF2B5EF4-FFF2-40B4-BE49-F238E27FC236}">
                <a16:creationId xmlns:a16="http://schemas.microsoft.com/office/drawing/2014/main" id="{2BE95ED0-1D27-44CA-979C-0FF8FBD464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40" y="2732194"/>
            <a:ext cx="629469" cy="629469"/>
          </a:xfrm>
          <a:prstGeom prst="rect">
            <a:avLst/>
          </a:prstGeom>
        </p:spPr>
      </p:pic>
      <p:sp>
        <p:nvSpPr>
          <p:cNvPr id="46" name="Metin kutusu 45">
            <a:extLst>
              <a:ext uri="{FF2B5EF4-FFF2-40B4-BE49-F238E27FC236}">
                <a16:creationId xmlns:a16="http://schemas.microsoft.com/office/drawing/2014/main" id="{115C3CF1-171D-4A36-AA41-C8B5FB7D860F}"/>
              </a:ext>
            </a:extLst>
          </p:cNvPr>
          <p:cNvSpPr txBox="1"/>
          <p:nvPr/>
        </p:nvSpPr>
        <p:spPr>
          <a:xfrm>
            <a:off x="2209740" y="3423268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1AA68199-77B5-4456-A8A9-A54BDB02C578}"/>
              </a:ext>
            </a:extLst>
          </p:cNvPr>
          <p:cNvSpPr txBox="1"/>
          <p:nvPr/>
        </p:nvSpPr>
        <p:spPr>
          <a:xfrm>
            <a:off x="5271272" y="156489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Man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Middle</a:t>
            </a:r>
            <a:endParaRPr lang="tr-TR" dirty="0"/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CD17BE70-6E92-473D-919F-EDDF0C82D73E}"/>
              </a:ext>
            </a:extLst>
          </p:cNvPr>
          <p:cNvGrpSpPr/>
          <p:nvPr/>
        </p:nvGrpSpPr>
        <p:grpSpPr>
          <a:xfrm>
            <a:off x="3667125" y="3447659"/>
            <a:ext cx="2085975" cy="1762516"/>
            <a:chOff x="3667125" y="3447659"/>
            <a:chExt cx="2085975" cy="1762516"/>
          </a:xfrm>
        </p:grpSpPr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3E4917AC-0138-408E-ACF8-607C60F9A70D}"/>
                </a:ext>
              </a:extLst>
            </p:cNvPr>
            <p:cNvCxnSpPr>
              <a:cxnSpLocks/>
            </p:cNvCxnSpPr>
            <p:nvPr/>
          </p:nvCxnSpPr>
          <p:spPr>
            <a:xfrm>
              <a:off x="3667125" y="3447659"/>
              <a:ext cx="2085975" cy="17625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Metin kutusu 47">
              <a:extLst>
                <a:ext uri="{FF2B5EF4-FFF2-40B4-BE49-F238E27FC236}">
                  <a16:creationId xmlns:a16="http://schemas.microsoft.com/office/drawing/2014/main" id="{2D72E2B8-DCD8-449C-8C85-937DBBA5DBCB}"/>
                </a:ext>
              </a:extLst>
            </p:cNvPr>
            <p:cNvSpPr txBox="1"/>
            <p:nvPr/>
          </p:nvSpPr>
          <p:spPr>
            <a:xfrm rot="2392021">
              <a:off x="4453902" y="4044043"/>
              <a:ext cx="684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HTTP</a:t>
              </a:r>
            </a:p>
          </p:txBody>
        </p:sp>
      </p:grpSp>
      <p:grpSp>
        <p:nvGrpSpPr>
          <p:cNvPr id="54" name="Grup 53">
            <a:extLst>
              <a:ext uri="{FF2B5EF4-FFF2-40B4-BE49-F238E27FC236}">
                <a16:creationId xmlns:a16="http://schemas.microsoft.com/office/drawing/2014/main" id="{9D1FF011-E28A-4474-B973-FB6D7DECE146}"/>
              </a:ext>
            </a:extLst>
          </p:cNvPr>
          <p:cNvGrpSpPr/>
          <p:nvPr/>
        </p:nvGrpSpPr>
        <p:grpSpPr>
          <a:xfrm>
            <a:off x="6745202" y="3352801"/>
            <a:ext cx="2054111" cy="1885413"/>
            <a:chOff x="6745202" y="3352801"/>
            <a:chExt cx="2054111" cy="1885413"/>
          </a:xfrm>
        </p:grpSpPr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1703CEAF-426E-4B67-9003-B937C70B3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02" y="3352801"/>
              <a:ext cx="2054111" cy="18854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B69122E-2D36-48BA-B90D-7A3234D8248D}"/>
                </a:ext>
              </a:extLst>
            </p:cNvPr>
            <p:cNvSpPr txBox="1"/>
            <p:nvPr/>
          </p:nvSpPr>
          <p:spPr>
            <a:xfrm rot="19052848">
              <a:off x="7324702" y="3971109"/>
              <a:ext cx="84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/>
                <a:t>HTTPS</a:t>
              </a: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26113878-5532-4CCF-84F1-E8DD2DC1B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2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4FEA18FE-B720-4A05-B9E6-434AFFA07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162384-4D9E-4A79-8511-11B7FF89FEB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Montserrat Medium" panose="00000600000000000000" pitchFamily="50" charset="-94"/>
              </a:rPr>
              <a:t>Agenda</a:t>
            </a:r>
            <a:endParaRPr lang="en-US" sz="4000" kern="1200" dirty="0">
              <a:solidFill>
                <a:schemeClr val="tx1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FCCB1449-2EAF-4F10-8AFD-2729EF0649F9}"/>
              </a:ext>
            </a:extLst>
          </p:cNvPr>
          <p:cNvSpPr txBox="1">
            <a:spLocks/>
          </p:cNvSpPr>
          <p:nvPr/>
        </p:nvSpPr>
        <p:spPr>
          <a:xfrm>
            <a:off x="794222" y="2429691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What is http (Hypertext Transfer Protocol) ?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HttpS</a:t>
            </a:r>
            <a:r>
              <a:rPr lang="en-US" sz="3200" dirty="0"/>
              <a:t> (Secure Http)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ssl</a:t>
            </a:r>
            <a:r>
              <a:rPr lang="en-US" sz="3200" dirty="0"/>
              <a:t>/</a:t>
            </a:r>
            <a:r>
              <a:rPr lang="en-US" sz="3200" dirty="0" err="1"/>
              <a:t>tsl</a:t>
            </a:r>
            <a:r>
              <a:rPr lang="en-US" sz="3200" dirty="0"/>
              <a:t>?</a:t>
            </a:r>
          </a:p>
          <a:p>
            <a:r>
              <a:rPr lang="en-US" sz="3200" dirty="0"/>
              <a:t>Some Google </a:t>
            </a:r>
            <a:r>
              <a:rPr lang="en-US" sz="3200" dirty="0" err="1"/>
              <a:t>Improvments</a:t>
            </a:r>
            <a:endParaRPr lang="en-US" sz="3200" dirty="0"/>
          </a:p>
          <a:p>
            <a:r>
              <a:rPr lang="en-US" sz="3200" dirty="0"/>
              <a:t>What is HSTS? </a:t>
            </a:r>
          </a:p>
          <a:p>
            <a:r>
              <a:rPr lang="en-US" sz="3200" dirty="0"/>
              <a:t>Attack Types</a:t>
            </a:r>
          </a:p>
          <a:p>
            <a:r>
              <a:rPr lang="en-US" sz="3200" dirty="0"/>
              <a:t>Demos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9" name="Veri Yer Tutucusu 18">
            <a:extLst>
              <a:ext uri="{FF2B5EF4-FFF2-40B4-BE49-F238E27FC236}">
                <a16:creationId xmlns:a16="http://schemas.microsoft.com/office/drawing/2014/main" id="{F93E9A3E-B0F0-4486-B200-556BA553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20" name="Alt Bilgi Yer Tutucusu 19">
            <a:extLst>
              <a:ext uri="{FF2B5EF4-FFF2-40B4-BE49-F238E27FC236}">
                <a16:creationId xmlns:a16="http://schemas.microsoft.com/office/drawing/2014/main" id="{E4CF6E8A-7756-4456-A065-5315EE2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Ahmet </a:t>
            </a:r>
            <a:r>
              <a:rPr lang="tr-TR" dirty="0" err="1">
                <a:solidFill>
                  <a:schemeClr val="bg1">
                    <a:lumMod val="75000"/>
                  </a:schemeClr>
                </a:solidFill>
              </a:rPr>
              <a:t>Gurbuz</a:t>
            </a:r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- Murat </a:t>
            </a:r>
            <a:r>
              <a:rPr lang="tr-TR" dirty="0" err="1">
                <a:solidFill>
                  <a:schemeClr val="bg1">
                    <a:lumMod val="75000"/>
                  </a:schemeClr>
                </a:solidFill>
              </a:rPr>
              <a:t>Gun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D7F9EF45-C727-46F9-9930-B97F2CCC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BB3F5B2-BEC8-45F9-B07B-9B6314021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FE3A9832-60DB-438E-A9A8-F855C25C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1185711-1212-4152-B42C-0A267D2A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Montserrat Medium" panose="00000600000000000000" pitchFamily="50" charset="-94"/>
              </a:rPr>
              <a:t>What is </a:t>
            </a:r>
            <a:r>
              <a:rPr lang="tr-TR" sz="3600">
                <a:latin typeface="Montserrat Medium" panose="00000600000000000000" pitchFamily="50" charset="-94"/>
              </a:rPr>
              <a:t>h</a:t>
            </a:r>
            <a:r>
              <a:rPr lang="en-US" sz="3600">
                <a:latin typeface="Montserrat Medium" panose="00000600000000000000" pitchFamily="50" charset="-94"/>
              </a:rPr>
              <a:t>ttp</a:t>
            </a:r>
            <a:r>
              <a:rPr lang="tr-TR" sz="3600">
                <a:latin typeface="Montserrat Medium" panose="00000600000000000000" pitchFamily="50" charset="-94"/>
              </a:rPr>
              <a:t> (Hypertext Transfer Protocol) ?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EB522-B445-4F68-A2B3-3A5D6625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viewing</a:t>
            </a:r>
            <a:r>
              <a:rPr lang="tr-TR" dirty="0"/>
              <a:t> web </a:t>
            </a:r>
            <a:r>
              <a:rPr lang="tr-TR" dirty="0" err="1"/>
              <a:t>pages</a:t>
            </a:r>
            <a:r>
              <a:rPr lang="tr-TR" dirty="0"/>
              <a:t>.</a:t>
            </a:r>
          </a:p>
          <a:p>
            <a:r>
              <a:rPr lang="en-US" dirty="0"/>
              <a:t>In its simplest form, it is a bridge that provides data flow between the server and our browser.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HTTP ,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is sent in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b="1" i="1" dirty="0"/>
              <a:t>.</a:t>
            </a:r>
          </a:p>
          <a:p>
            <a:r>
              <a:rPr lang="tr-TR" dirty="0" err="1"/>
              <a:t>Vulnerable</a:t>
            </a:r>
            <a:endParaRPr lang="tr-TR" dirty="0"/>
          </a:p>
          <a:p>
            <a:r>
              <a:rPr lang="tr-TR" dirty="0"/>
              <a:t>can be </a:t>
            </a:r>
            <a:r>
              <a:rPr lang="tr-TR" dirty="0" err="1"/>
              <a:t>tracable</a:t>
            </a:r>
            <a:r>
              <a:rPr lang="tr-TR" dirty="0"/>
              <a:t>.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134BCB-BBBF-404A-9278-06A5BD15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DA871D-0419-4635-8394-4A76574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1F6476-97E0-4D72-8B70-31F0B61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4F7119C-3D9F-4C2D-A223-6B3B6BACE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9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9B8024BE-5EE5-43CC-987D-3B8243B9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409CA7D-3128-4F18-8BBB-6D7E5B82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HttpS</a:t>
            </a:r>
            <a:r>
              <a:rPr lang="tr-TR" dirty="0">
                <a:latin typeface="Montserrat Medium" panose="00000600000000000000" pitchFamily="50" charset="-94"/>
              </a:rPr>
              <a:t> (</a:t>
            </a:r>
            <a:r>
              <a:rPr lang="tr-TR" dirty="0" err="1">
                <a:latin typeface="Montserrat Medium" panose="00000600000000000000" pitchFamily="50" charset="-94"/>
              </a:rPr>
              <a:t>Secure</a:t>
            </a:r>
            <a:r>
              <a:rPr lang="tr-TR" dirty="0">
                <a:latin typeface="Montserrat Medium" panose="00000600000000000000" pitchFamily="50" charset="-94"/>
              </a:rPr>
              <a:t> Http)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02EDE-1E58-43BB-920D-82E1F826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is a http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security</a:t>
            </a:r>
            <a:r>
              <a:rPr lang="tr-TR" dirty="0"/>
              <a:t> </a:t>
            </a:r>
            <a:r>
              <a:rPr lang="tr-TR" dirty="0" err="1"/>
              <a:t>feature</a:t>
            </a:r>
            <a:r>
              <a:rPr lang="tr-TR" dirty="0"/>
              <a:t>.</a:t>
            </a:r>
          </a:p>
          <a:p>
            <a:r>
              <a:rPr lang="tr-TR" dirty="0" err="1"/>
              <a:t>Encrypts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retrieved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HTTP.</a:t>
            </a:r>
          </a:p>
          <a:p>
            <a:endParaRPr lang="tr-TR" dirty="0"/>
          </a:p>
          <a:p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encryption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scramble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that’s</a:t>
            </a:r>
            <a:r>
              <a:rPr lang="tr-TR" dirty="0"/>
              <a:t>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transferred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Http + SSL/TSL = </a:t>
            </a:r>
            <a:r>
              <a:rPr lang="tr-TR" dirty="0" err="1"/>
              <a:t>HttpS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F1274A-2867-4D12-8F69-BB5BBE6A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7E1F1F9-3E29-4016-8369-4FC66703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3DADE9-F298-41A4-ABD7-405953D8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0C2A31A-069C-4928-81DB-A8E6A307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D5BE3AA6-23A4-4EBC-926C-A83947FC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763CCF-8168-4A13-B673-734D23C6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46"/>
            <a:ext cx="10515600" cy="1881553"/>
          </a:xfrm>
        </p:spPr>
        <p:txBody>
          <a:bodyPr>
            <a:normAutofit/>
          </a:bodyPr>
          <a:lstStyle/>
          <a:p>
            <a:r>
              <a:rPr lang="en-US" dirty="0"/>
              <a:t>It is an encryption protocol designed to provide secure communication.</a:t>
            </a:r>
            <a:endParaRPr lang="tr-TR" dirty="0"/>
          </a:p>
          <a:p>
            <a:r>
              <a:rPr lang="tr-TR" dirty="0"/>
              <a:t>An </a:t>
            </a:r>
            <a:r>
              <a:rPr lang="tr-TR" dirty="0" err="1"/>
              <a:t>SSl</a:t>
            </a:r>
            <a:r>
              <a:rPr lang="tr-TR" dirty="0"/>
              <a:t> </a:t>
            </a:r>
            <a:r>
              <a:rPr lang="tr-TR" dirty="0" err="1"/>
              <a:t>certificate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autenticate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 of </a:t>
            </a:r>
            <a:r>
              <a:rPr lang="tr-TR" dirty="0" err="1"/>
              <a:t>webstite</a:t>
            </a:r>
            <a:r>
              <a:rPr lang="tr-TR" dirty="0"/>
              <a:t>.</a:t>
            </a:r>
          </a:p>
        </p:txBody>
      </p:sp>
      <p:pic>
        <p:nvPicPr>
          <p:cNvPr id="5" name="Grafik 4" descr="Bilgisayar düz dolguyla">
            <a:extLst>
              <a:ext uri="{FF2B5EF4-FFF2-40B4-BE49-F238E27FC236}">
                <a16:creationId xmlns:a16="http://schemas.microsoft.com/office/drawing/2014/main" id="{E9F6F930-D5DE-4BCE-8971-43340A99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3122" y="4561200"/>
            <a:ext cx="1716505" cy="1716505"/>
          </a:xfrm>
          <a:prstGeom prst="rect">
            <a:avLst/>
          </a:prstGeom>
        </p:spPr>
      </p:pic>
      <p:pic>
        <p:nvPicPr>
          <p:cNvPr id="7" name="Grafik 6" descr="Bulut ana hat">
            <a:extLst>
              <a:ext uri="{FF2B5EF4-FFF2-40B4-BE49-F238E27FC236}">
                <a16:creationId xmlns:a16="http://schemas.microsoft.com/office/drawing/2014/main" id="{474A17A3-AD39-4F63-8E39-37B574497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5440" y="4478675"/>
            <a:ext cx="1881554" cy="1881554"/>
          </a:xfrm>
          <a:prstGeom prst="rect">
            <a:avLst/>
          </a:prstGeom>
        </p:spPr>
      </p:pic>
      <p:pic>
        <p:nvPicPr>
          <p:cNvPr id="9" name="Grafik 8" descr="Sunucu düz dolguyla">
            <a:extLst>
              <a:ext uri="{FF2B5EF4-FFF2-40B4-BE49-F238E27FC236}">
                <a16:creationId xmlns:a16="http://schemas.microsoft.com/office/drawing/2014/main" id="{FA56ED27-F4C7-49D2-B0F3-F9A564085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5253" y="4679201"/>
            <a:ext cx="1480501" cy="1480501"/>
          </a:xfrm>
          <a:prstGeom prst="rect">
            <a:avLst/>
          </a:prstGeom>
        </p:spPr>
      </p:pic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24B6640-0D7A-40B8-BF6C-5FAD5161C2F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9627" y="5419452"/>
            <a:ext cx="1645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6272C1E1-3221-48A7-BC50-811AC077A6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616994" y="5419452"/>
            <a:ext cx="200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nuşma Balonu: Köşeleri Yuvarlanmış Dikdörtgen 20">
            <a:extLst>
              <a:ext uri="{FF2B5EF4-FFF2-40B4-BE49-F238E27FC236}">
                <a16:creationId xmlns:a16="http://schemas.microsoft.com/office/drawing/2014/main" id="{9535D2C0-8C46-4866-A2A1-22E3AE8F3A0A}"/>
              </a:ext>
            </a:extLst>
          </p:cNvPr>
          <p:cNvSpPr/>
          <p:nvPr/>
        </p:nvSpPr>
        <p:spPr>
          <a:xfrm>
            <a:off x="2943109" y="3586584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</a:t>
            </a:r>
          </a:p>
          <a:p>
            <a:pPr algn="ctr"/>
            <a:r>
              <a:rPr lang="tr-TR" dirty="0"/>
              <a:t>Server </a:t>
            </a:r>
            <a:r>
              <a:rPr lang="tr-TR" dirty="0" err="1"/>
              <a:t>Identify</a:t>
            </a:r>
            <a:r>
              <a:rPr lang="tr-TR" dirty="0"/>
              <a:t> Yourself</a:t>
            </a:r>
          </a:p>
        </p:txBody>
      </p:sp>
      <p:sp>
        <p:nvSpPr>
          <p:cNvPr id="22" name="Konuşma Balonu: Köşeleri Yuvarlanmış Dikdörtgen 21">
            <a:extLst>
              <a:ext uri="{FF2B5EF4-FFF2-40B4-BE49-F238E27FC236}">
                <a16:creationId xmlns:a16="http://schemas.microsoft.com/office/drawing/2014/main" id="{2CAFA63B-95C6-43F1-93DA-2EF962B8FEC1}"/>
              </a:ext>
            </a:extLst>
          </p:cNvPr>
          <p:cNvSpPr/>
          <p:nvPr/>
        </p:nvSpPr>
        <p:spPr>
          <a:xfrm>
            <a:off x="6832922" y="3586584"/>
            <a:ext cx="1881554" cy="1104096"/>
          </a:xfrm>
          <a:prstGeom prst="wedgeRoundRectCallout">
            <a:avLst>
              <a:gd name="adj1" fmla="val 46721"/>
              <a:gd name="adj2" fmla="val 83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Server</a:t>
            </a:r>
            <a:r>
              <a:rPr lang="tr-TR" dirty="0"/>
              <a:t>:</a:t>
            </a:r>
          </a:p>
          <a:p>
            <a:pPr algn="ctr"/>
            <a:r>
              <a:rPr lang="tr-TR" dirty="0" err="1"/>
              <a:t>Look</a:t>
            </a:r>
            <a:r>
              <a:rPr lang="tr-TR" dirty="0"/>
              <a:t> At My </a:t>
            </a:r>
            <a:r>
              <a:rPr lang="tr-TR" dirty="0" err="1"/>
              <a:t>certificate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prove</a:t>
            </a:r>
            <a:r>
              <a:rPr lang="tr-TR" dirty="0"/>
              <a:t>  </a:t>
            </a:r>
            <a:r>
              <a:rPr lang="tr-TR" dirty="0" err="1"/>
              <a:t>my</a:t>
            </a:r>
            <a:r>
              <a:rPr lang="tr-TR" dirty="0"/>
              <a:t> ID</a:t>
            </a:r>
          </a:p>
        </p:txBody>
      </p:sp>
      <p:pic>
        <p:nvPicPr>
          <p:cNvPr id="26" name="Grafik 25" descr="Diploma düz dolguyla">
            <a:extLst>
              <a:ext uri="{FF2B5EF4-FFF2-40B4-BE49-F238E27FC236}">
                <a16:creationId xmlns:a16="http://schemas.microsoft.com/office/drawing/2014/main" id="{6CB057B3-7679-40F9-8D72-2442966337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5607" y="4967991"/>
            <a:ext cx="914400" cy="914400"/>
          </a:xfrm>
          <a:prstGeom prst="rect">
            <a:avLst/>
          </a:prstGeom>
        </p:spPr>
      </p:pic>
      <p:sp>
        <p:nvSpPr>
          <p:cNvPr id="27" name="Konuşma Balonu: Köşeleri Yuvarlanmış Dikdörtgen 26">
            <a:extLst>
              <a:ext uri="{FF2B5EF4-FFF2-40B4-BE49-F238E27FC236}">
                <a16:creationId xmlns:a16="http://schemas.microsoft.com/office/drawing/2014/main" id="{E60D16E0-4DEA-4DAF-A998-F855B8D4EB59}"/>
              </a:ext>
            </a:extLst>
          </p:cNvPr>
          <p:cNvSpPr/>
          <p:nvPr/>
        </p:nvSpPr>
        <p:spPr>
          <a:xfrm>
            <a:off x="2936598" y="3595900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Ok I </a:t>
            </a:r>
            <a:r>
              <a:rPr lang="tr-TR" dirty="0" err="1"/>
              <a:t>looks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.</a:t>
            </a:r>
          </a:p>
          <a:p>
            <a:pPr algn="ctr"/>
            <a:r>
              <a:rPr lang="tr-TR" dirty="0"/>
              <a:t>I can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.</a:t>
            </a:r>
          </a:p>
        </p:txBody>
      </p:sp>
      <p:pic>
        <p:nvPicPr>
          <p:cNvPr id="32" name="Grafik 31" descr="Kilitle düz dolguyla">
            <a:extLst>
              <a:ext uri="{FF2B5EF4-FFF2-40B4-BE49-F238E27FC236}">
                <a16:creationId xmlns:a16="http://schemas.microsoft.com/office/drawing/2014/main" id="{4881256A-792B-437E-AC52-9050D75F5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4017" y="4933722"/>
            <a:ext cx="914400" cy="914400"/>
          </a:xfrm>
          <a:prstGeom prst="rect">
            <a:avLst/>
          </a:prstGeom>
        </p:spPr>
      </p:pic>
      <p:pic>
        <p:nvPicPr>
          <p:cNvPr id="33" name="Grafik 32" descr="Kilitle düz dolguyla">
            <a:extLst>
              <a:ext uri="{FF2B5EF4-FFF2-40B4-BE49-F238E27FC236}">
                <a16:creationId xmlns:a16="http://schemas.microsoft.com/office/drawing/2014/main" id="{A2E1A7F8-EB95-4235-B191-272BFAAC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46029" y="4911908"/>
            <a:ext cx="914400" cy="9144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B35C428-ACDC-4CBB-AFC1-6250A520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468"/>
            <a:ext cx="10515600" cy="1325563"/>
          </a:xfrm>
        </p:spPr>
        <p:txBody>
          <a:bodyPr/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Ssl</a:t>
            </a:r>
            <a:r>
              <a:rPr lang="tr-TR" dirty="0">
                <a:latin typeface="Montserrat Medium" panose="00000600000000000000" pitchFamily="50" charset="-94"/>
              </a:rPr>
              <a:t> / </a:t>
            </a:r>
            <a:r>
              <a:rPr lang="tr-TR" dirty="0" err="1">
                <a:latin typeface="Montserrat Medium" panose="00000600000000000000" pitchFamily="50" charset="-94"/>
              </a:rPr>
              <a:t>Tsl</a:t>
            </a:r>
            <a:r>
              <a:rPr lang="tr-TR" dirty="0">
                <a:latin typeface="Montserrat Medium" panose="00000600000000000000" pitchFamily="50" charset="-94"/>
              </a:rPr>
              <a:t>?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02434CF3-94F5-4380-8ADA-63F096C63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483" y="2764109"/>
            <a:ext cx="5788308" cy="357319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EE075B-C379-4524-A337-E28D3181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22BB8A-499A-4EE3-A05B-C1453DD5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6FD5BCD-5695-49EB-B257-9B9E0FE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8687998-F56B-4AE2-8DB6-11674BFEB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40585 -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39791 0.0048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39791 0.0048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A5CDCBF-69E0-434E-A91C-0C44EE5E6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6FA42B0-C2CD-4194-B29A-B1A0587F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Some</a:t>
            </a:r>
            <a:r>
              <a:rPr lang="tr-TR" sz="3600" dirty="0">
                <a:latin typeface="Montserrat Medium" panose="00000600000000000000" pitchFamily="50" charset="-94"/>
              </a:rPr>
              <a:t> Google </a:t>
            </a:r>
            <a:r>
              <a:rPr lang="tr-TR" sz="3600" dirty="0" err="1">
                <a:latin typeface="Montserrat Medium" panose="00000600000000000000" pitchFamily="50" charset="-94"/>
              </a:rPr>
              <a:t>Improvments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1127F-18A7-4993-9C56-A74F69C8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141"/>
            <a:ext cx="10515600" cy="1892526"/>
          </a:xfrm>
        </p:spPr>
        <p:txBody>
          <a:bodyPr/>
          <a:lstStyle/>
          <a:p>
            <a:r>
              <a:rPr lang="en-US" dirty="0"/>
              <a:t>Google's update in July 2018 started to show sites without SSL certificates in low rankings in search engines.</a:t>
            </a:r>
            <a:endParaRPr lang="tr-TR" dirty="0"/>
          </a:p>
          <a:p>
            <a:r>
              <a:rPr lang="en-US" dirty="0"/>
              <a:t>It also now warns users against sites without SSL certificates.</a:t>
            </a:r>
            <a:endParaRPr lang="tr-TR" dirty="0"/>
          </a:p>
          <a:p>
            <a:r>
              <a:rPr lang="en-US" b="1" i="1" dirty="0"/>
              <a:t>Also released HTST preload service</a:t>
            </a:r>
            <a:r>
              <a:rPr lang="tr-TR" dirty="0"/>
              <a:t>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99C8E78-457B-406A-ACF8-7279459CC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7161"/>
          <a:stretch/>
        </p:blipFill>
        <p:spPr>
          <a:xfrm>
            <a:off x="3106057" y="3210153"/>
            <a:ext cx="5171621" cy="312556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902163A-AC03-4813-9675-1822AD4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89BAFF-E658-467E-B157-D28B35C6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BFE863-C4BE-444E-952D-301C31CD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FD5CBBA-D5AB-4CE5-BBF0-706B22FD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9DDE5E9F-967D-4D36-81EC-41DB5089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01A31C5-56CB-4E54-9644-783D2D2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FE9927-04C4-4C42-A033-0D4624C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80"/>
            <a:ext cx="10515600" cy="765175"/>
          </a:xfrm>
        </p:spPr>
        <p:txBody>
          <a:bodyPr>
            <a:normAutofit/>
          </a:bodyPr>
          <a:lstStyle/>
          <a:p>
            <a:r>
              <a:rPr lang="en-US" dirty="0"/>
              <a:t>It is a mechanism that converts incoming http connections to https.</a:t>
            </a:r>
            <a:endParaRPr lang="tr-TR" dirty="0"/>
          </a:p>
        </p:txBody>
      </p:sp>
      <p:pic>
        <p:nvPicPr>
          <p:cNvPr id="9" name="Grafik 8" descr="İnternet düz dolguyla">
            <a:extLst>
              <a:ext uri="{FF2B5EF4-FFF2-40B4-BE49-F238E27FC236}">
                <a16:creationId xmlns:a16="http://schemas.microsoft.com/office/drawing/2014/main" id="{E425FDC9-1383-49D0-ABFE-C36870159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5A180F89-3B3D-4A53-9644-207C29756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8640B400-9D32-48CB-8F63-4D3A28523F7B}"/>
              </a:ext>
            </a:extLst>
          </p:cNvPr>
          <p:cNvCxnSpPr>
            <a:cxnSpLocks/>
          </p:cNvCxnSpPr>
          <p:nvPr/>
        </p:nvCxnSpPr>
        <p:spPr>
          <a:xfrm>
            <a:off x="3352799" y="367665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A8F4439-011E-4ED7-9FFA-BED0A9114400}"/>
              </a:ext>
            </a:extLst>
          </p:cNvPr>
          <p:cNvCxnSpPr>
            <a:cxnSpLocks/>
          </p:cNvCxnSpPr>
          <p:nvPr/>
        </p:nvCxnSpPr>
        <p:spPr>
          <a:xfrm flipH="1">
            <a:off x="3352801" y="4114802"/>
            <a:ext cx="497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8B3C7CA7-5EAE-4775-B15C-6F8AE746BDF2}"/>
              </a:ext>
            </a:extLst>
          </p:cNvPr>
          <p:cNvCxnSpPr>
            <a:cxnSpLocks/>
          </p:cNvCxnSpPr>
          <p:nvPr/>
        </p:nvCxnSpPr>
        <p:spPr>
          <a:xfrm flipH="1">
            <a:off x="3352799" y="4995862"/>
            <a:ext cx="4978394" cy="2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40D84EB-85BB-4E6E-B518-67CB3D4FD718}"/>
              </a:ext>
            </a:extLst>
          </p:cNvPr>
          <p:cNvCxnSpPr>
            <a:cxnSpLocks/>
          </p:cNvCxnSpPr>
          <p:nvPr/>
        </p:nvCxnSpPr>
        <p:spPr>
          <a:xfrm>
            <a:off x="3333749" y="457200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9E7EE453-BE87-4AD0-9461-320B576A1A88}"/>
              </a:ext>
            </a:extLst>
          </p:cNvPr>
          <p:cNvSpPr txBox="1"/>
          <p:nvPr/>
        </p:nvSpPr>
        <p:spPr>
          <a:xfrm>
            <a:off x="3268194" y="3280058"/>
            <a:ext cx="21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http://obs.mu.edu.tr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C7BBA7A-A4B4-48C5-AC0C-479C92ABA43E}"/>
              </a:ext>
            </a:extLst>
          </p:cNvPr>
          <p:cNvSpPr txBox="1"/>
          <p:nvPr/>
        </p:nvSpPr>
        <p:spPr>
          <a:xfrm>
            <a:off x="5062877" y="3770356"/>
            <a:ext cx="33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Redirect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https://obs.mu.edu.tr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C02E463B-C6EF-46D7-8FFA-75E17C9A29C2}"/>
              </a:ext>
            </a:extLst>
          </p:cNvPr>
          <p:cNvSpPr txBox="1"/>
          <p:nvPr/>
        </p:nvSpPr>
        <p:spPr>
          <a:xfrm>
            <a:off x="3249144" y="4251608"/>
            <a:ext cx="22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https://obs.mu.edu.tr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F4033595-550E-456C-B578-D6A17AA58914}"/>
              </a:ext>
            </a:extLst>
          </p:cNvPr>
          <p:cNvSpPr txBox="1"/>
          <p:nvPr/>
        </p:nvSpPr>
        <p:spPr>
          <a:xfrm>
            <a:off x="5139077" y="4646656"/>
            <a:ext cx="33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Strict</a:t>
            </a:r>
            <a:r>
              <a:rPr lang="tr-TR" dirty="0"/>
              <a:t>–Transport–Security </a:t>
            </a:r>
            <a:r>
              <a:rPr lang="tr-TR" dirty="0" err="1"/>
              <a:t>Header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A5DA202-FAFA-4868-9A68-A8A3FA1A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7D26D2-8DA1-46F3-AAB0-C1AAE36C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F35CF-FE14-4158-A652-1EC94A16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7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5D6C548B-84C7-47FC-A744-621B8B5B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Resim 30">
            <a:extLst>
              <a:ext uri="{FF2B5EF4-FFF2-40B4-BE49-F238E27FC236}">
                <a16:creationId xmlns:a16="http://schemas.microsoft.com/office/drawing/2014/main" id="{605DBCBB-C835-4089-9577-574690DF2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E97517-7347-4665-9EB7-2B86564B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115"/>
            <a:ext cx="10515600" cy="993775"/>
          </a:xfrm>
        </p:spPr>
        <p:txBody>
          <a:bodyPr/>
          <a:lstStyle/>
          <a:p>
            <a:r>
              <a:rPr lang="en-US" dirty="0"/>
              <a:t>Well, if we were to reach the server in this way in every transaction, wouldn't we be creating unnecessary traffic on the server?</a:t>
            </a:r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04458E84-7605-45B1-8C37-E90FE61A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9839C22-5F22-4B2F-A875-C03D630798EB}"/>
              </a:ext>
            </a:extLst>
          </p:cNvPr>
          <p:cNvSpPr txBox="1"/>
          <p:nvPr/>
        </p:nvSpPr>
        <p:spPr>
          <a:xfrm>
            <a:off x="4211257" y="2569776"/>
            <a:ext cx="307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/>
              <a:t>First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  <p:pic>
        <p:nvPicPr>
          <p:cNvPr id="10" name="Grafik 9" descr="İnternet düz dolguyla">
            <a:extLst>
              <a:ext uri="{FF2B5EF4-FFF2-40B4-BE49-F238E27FC236}">
                <a16:creationId xmlns:a16="http://schemas.microsoft.com/office/drawing/2014/main" id="{A838AC05-6DEA-4BEE-A6A6-77F4D5DB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28EBFD56-9329-4719-87FB-3B02DB7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84E10FB0-39FC-41BF-B125-FAC15D5BE3FD}"/>
              </a:ext>
            </a:extLst>
          </p:cNvPr>
          <p:cNvGrpSpPr/>
          <p:nvPr/>
        </p:nvGrpSpPr>
        <p:grpSpPr>
          <a:xfrm>
            <a:off x="3249144" y="3280058"/>
            <a:ext cx="5240722" cy="1744380"/>
            <a:chOff x="3249144" y="3280058"/>
            <a:chExt cx="5240722" cy="1744380"/>
          </a:xfrm>
        </p:grpSpPr>
        <p:grpSp>
          <p:nvGrpSpPr>
            <p:cNvPr id="70" name="Grup 69">
              <a:extLst>
                <a:ext uri="{FF2B5EF4-FFF2-40B4-BE49-F238E27FC236}">
                  <a16:creationId xmlns:a16="http://schemas.microsoft.com/office/drawing/2014/main" id="{88AE6745-B1D0-4BE7-9A86-C78C24BB748D}"/>
                </a:ext>
              </a:extLst>
            </p:cNvPr>
            <p:cNvGrpSpPr/>
            <p:nvPr/>
          </p:nvGrpSpPr>
          <p:grpSpPr>
            <a:xfrm>
              <a:off x="3249144" y="3280058"/>
              <a:ext cx="5120792" cy="1744380"/>
              <a:chOff x="3249144" y="3280058"/>
              <a:chExt cx="5120792" cy="1744380"/>
            </a:xfrm>
          </p:grpSpPr>
          <p:cxnSp>
            <p:nvCxnSpPr>
              <p:cNvPr id="12" name="Düz Ok Bağlayıcısı 11">
                <a:extLst>
                  <a:ext uri="{FF2B5EF4-FFF2-40B4-BE49-F238E27FC236}">
                    <a16:creationId xmlns:a16="http://schemas.microsoft.com/office/drawing/2014/main" id="{4AC1E1DB-6230-4572-B55F-FB91EB6A9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367665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>
                <a:extLst>
                  <a:ext uri="{FF2B5EF4-FFF2-40B4-BE49-F238E27FC236}">
                    <a16:creationId xmlns:a16="http://schemas.microsoft.com/office/drawing/2014/main" id="{3888CFA6-F229-4982-A8EE-2086F99D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114802"/>
                <a:ext cx="4978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>
                <a:extLst>
                  <a:ext uri="{FF2B5EF4-FFF2-40B4-BE49-F238E27FC236}">
                    <a16:creationId xmlns:a16="http://schemas.microsoft.com/office/drawing/2014/main" id="{B111343F-85E3-491D-847F-5BA524792C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799" y="4995862"/>
                <a:ext cx="4978394" cy="28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>
                <a:extLst>
                  <a:ext uri="{FF2B5EF4-FFF2-40B4-BE49-F238E27FC236}">
                    <a16:creationId xmlns:a16="http://schemas.microsoft.com/office/drawing/2014/main" id="{CA61C326-A562-470D-88D4-F1856A485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749" y="457200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7C9CCB39-5F6B-49D2-8ECB-652B75CD7B1B}"/>
                  </a:ext>
                </a:extLst>
              </p:cNvPr>
              <p:cNvSpPr txBox="1"/>
              <p:nvPr/>
            </p:nvSpPr>
            <p:spPr>
              <a:xfrm>
                <a:off x="3268194" y="3280058"/>
                <a:ext cx="213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http://obs.mu.edu.tr</a:t>
                </a:r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1D6FE30E-C538-4758-A078-889CD51F7DE7}"/>
                  </a:ext>
                </a:extLst>
              </p:cNvPr>
              <p:cNvSpPr txBox="1"/>
              <p:nvPr/>
            </p:nvSpPr>
            <p:spPr>
              <a:xfrm>
                <a:off x="5062877" y="3770356"/>
                <a:ext cx="330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 err="1"/>
                  <a:t>Redirect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https://obs.mu.edu.tr</a:t>
                </a:r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E995B731-89FA-411F-972D-EF52B8A10380}"/>
                  </a:ext>
                </a:extLst>
              </p:cNvPr>
              <p:cNvSpPr txBox="1"/>
              <p:nvPr/>
            </p:nvSpPr>
            <p:spPr>
              <a:xfrm>
                <a:off x="3249144" y="4251608"/>
                <a:ext cx="2226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https://obs.mu.edu.tr</a:t>
                </a:r>
              </a:p>
            </p:txBody>
          </p:sp>
        </p:grp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B1EA32EB-52CC-4441-B856-5F14E484BB13}"/>
                </a:ext>
              </a:extLst>
            </p:cNvPr>
            <p:cNvSpPr txBox="1"/>
            <p:nvPr/>
          </p:nvSpPr>
          <p:spPr>
            <a:xfrm>
              <a:off x="5139077" y="4646656"/>
              <a:ext cx="335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err="1"/>
                <a:t>Strict</a:t>
              </a:r>
              <a:r>
                <a:rPr lang="tr-TR" dirty="0"/>
                <a:t>–Transport–Security </a:t>
              </a:r>
              <a:r>
                <a:rPr lang="tr-TR" dirty="0" err="1"/>
                <a:t>Header</a:t>
              </a:r>
              <a:endParaRPr lang="tr-TR" dirty="0"/>
            </a:p>
          </p:txBody>
        </p: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840C67A3-5466-44D0-A3C8-2D2CB156F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046" y="5755231"/>
            <a:ext cx="8285908" cy="515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8" name="Grup 67">
            <a:extLst>
              <a:ext uri="{FF2B5EF4-FFF2-40B4-BE49-F238E27FC236}">
                <a16:creationId xmlns:a16="http://schemas.microsoft.com/office/drawing/2014/main" id="{03F0285D-E8F2-4B64-95E2-2E625A1E906F}"/>
              </a:ext>
            </a:extLst>
          </p:cNvPr>
          <p:cNvGrpSpPr/>
          <p:nvPr/>
        </p:nvGrpSpPr>
        <p:grpSpPr>
          <a:xfrm>
            <a:off x="3352799" y="3299389"/>
            <a:ext cx="3248665" cy="1302221"/>
            <a:chOff x="4590407" y="85651"/>
            <a:chExt cx="3248665" cy="1302221"/>
          </a:xfrm>
        </p:grpSpPr>
        <p:grpSp>
          <p:nvGrpSpPr>
            <p:cNvPr id="58" name="Grup 57">
              <a:extLst>
                <a:ext uri="{FF2B5EF4-FFF2-40B4-BE49-F238E27FC236}">
                  <a16:creationId xmlns:a16="http://schemas.microsoft.com/office/drawing/2014/main" id="{C620A5CD-931F-4898-8B08-FA55D9E0A305}"/>
                </a:ext>
              </a:extLst>
            </p:cNvPr>
            <p:cNvGrpSpPr/>
            <p:nvPr/>
          </p:nvGrpSpPr>
          <p:grpSpPr>
            <a:xfrm>
              <a:off x="4590407" y="469737"/>
              <a:ext cx="3248665" cy="918135"/>
              <a:chOff x="2959100" y="2800608"/>
              <a:chExt cx="789715" cy="603356"/>
            </a:xfrm>
          </p:grpSpPr>
          <p:cxnSp>
            <p:nvCxnSpPr>
              <p:cNvPr id="59" name="Düz Bağlayıcı 58">
                <a:extLst>
                  <a:ext uri="{FF2B5EF4-FFF2-40B4-BE49-F238E27FC236}">
                    <a16:creationId xmlns:a16="http://schemas.microsoft.com/office/drawing/2014/main" id="{04BC84C5-F83E-4674-8825-322F57C2BB6C}"/>
                  </a:ext>
                </a:extLst>
              </p:cNvPr>
              <p:cNvCxnSpPr/>
              <p:nvPr/>
            </p:nvCxnSpPr>
            <p:spPr>
              <a:xfrm>
                <a:off x="2959100" y="2800608"/>
                <a:ext cx="7874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Düz Bağlayıcı 59">
                <a:extLst>
                  <a:ext uri="{FF2B5EF4-FFF2-40B4-BE49-F238E27FC236}">
                    <a16:creationId xmlns:a16="http://schemas.microsoft.com/office/drawing/2014/main" id="{BE231BDE-B1F3-49FA-A79E-316135179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6500" y="2800608"/>
                <a:ext cx="0" cy="6022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Düz Ok Bağlayıcısı 60">
                <a:extLst>
                  <a:ext uri="{FF2B5EF4-FFF2-40B4-BE49-F238E27FC236}">
                    <a16:creationId xmlns:a16="http://schemas.microsoft.com/office/drawing/2014/main" id="{4812F1E9-95E9-4D8F-9BAC-888FC6C925B6}"/>
                  </a:ext>
                </a:extLst>
              </p:cNvPr>
              <p:cNvCxnSpPr/>
              <p:nvPr/>
            </p:nvCxnSpPr>
            <p:spPr>
              <a:xfrm flipH="1">
                <a:off x="2961415" y="3403964"/>
                <a:ext cx="78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Metin kutusu 61">
              <a:extLst>
                <a:ext uri="{FF2B5EF4-FFF2-40B4-BE49-F238E27FC236}">
                  <a16:creationId xmlns:a16="http://schemas.microsoft.com/office/drawing/2014/main" id="{66CB0D4A-B378-494C-B3EB-78A8F00E8DF4}"/>
                </a:ext>
              </a:extLst>
            </p:cNvPr>
            <p:cNvSpPr txBox="1"/>
            <p:nvPr/>
          </p:nvSpPr>
          <p:spPr>
            <a:xfrm>
              <a:off x="5062877" y="85651"/>
              <a:ext cx="2137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http://obs.mu.edu.tr</a:t>
              </a:r>
            </a:p>
          </p:txBody>
        </p:sp>
        <p:sp>
          <p:nvSpPr>
            <p:cNvPr id="63" name="Metin kutusu 62">
              <a:extLst>
                <a:ext uri="{FF2B5EF4-FFF2-40B4-BE49-F238E27FC236}">
                  <a16:creationId xmlns:a16="http://schemas.microsoft.com/office/drawing/2014/main" id="{B9B760E5-B2FC-45A5-B541-315F6FE62E0D}"/>
                </a:ext>
              </a:extLst>
            </p:cNvPr>
            <p:cNvSpPr txBox="1"/>
            <p:nvPr/>
          </p:nvSpPr>
          <p:spPr>
            <a:xfrm>
              <a:off x="4731426" y="1018025"/>
              <a:ext cx="310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Internal</a:t>
              </a:r>
              <a:r>
                <a:rPr lang="tr-TR" dirty="0"/>
                <a:t> </a:t>
              </a:r>
              <a:r>
                <a:rPr lang="tr-TR" dirty="0" err="1"/>
                <a:t>Redirect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</a:t>
              </a:r>
              <a:r>
                <a:rPr lang="tr-TR" dirty="0" err="1"/>
                <a:t>Secure</a:t>
              </a:r>
              <a:r>
                <a:rPr lang="tr-TR" dirty="0"/>
                <a:t> URL</a:t>
              </a:r>
            </a:p>
          </p:txBody>
        </p:sp>
      </p:grpSp>
      <p:grpSp>
        <p:nvGrpSpPr>
          <p:cNvPr id="69" name="Grup 68">
            <a:extLst>
              <a:ext uri="{FF2B5EF4-FFF2-40B4-BE49-F238E27FC236}">
                <a16:creationId xmlns:a16="http://schemas.microsoft.com/office/drawing/2014/main" id="{ABD22436-AE0D-4FA0-9B21-1CB0AB834EC9}"/>
              </a:ext>
            </a:extLst>
          </p:cNvPr>
          <p:cNvGrpSpPr/>
          <p:nvPr/>
        </p:nvGrpSpPr>
        <p:grpSpPr>
          <a:xfrm>
            <a:off x="3221392" y="4674532"/>
            <a:ext cx="5095133" cy="373342"/>
            <a:chOff x="3394733" y="5359667"/>
            <a:chExt cx="5095133" cy="373342"/>
          </a:xfrm>
        </p:grpSpPr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7903171F-0C1E-4B39-A22D-EDC9C0F2EEBC}"/>
                </a:ext>
              </a:extLst>
            </p:cNvPr>
            <p:cNvCxnSpPr>
              <a:cxnSpLocks/>
            </p:cNvCxnSpPr>
            <p:nvPr/>
          </p:nvCxnSpPr>
          <p:spPr>
            <a:xfrm>
              <a:off x="3511470" y="5733009"/>
              <a:ext cx="4978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Metin kutusu 66">
              <a:extLst>
                <a:ext uri="{FF2B5EF4-FFF2-40B4-BE49-F238E27FC236}">
                  <a16:creationId xmlns:a16="http://schemas.microsoft.com/office/drawing/2014/main" id="{3288F934-BED0-4EDD-8F75-1EB459AA83A5}"/>
                </a:ext>
              </a:extLst>
            </p:cNvPr>
            <p:cNvSpPr txBox="1"/>
            <p:nvPr/>
          </p:nvSpPr>
          <p:spPr>
            <a:xfrm>
              <a:off x="3394733" y="5359667"/>
              <a:ext cx="2226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https://obs.mu.edu.tr</a:t>
              </a:r>
            </a:p>
          </p:txBody>
        </p:sp>
      </p:grp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B8FBFF6-6BFE-4DE8-B1EC-E34A1F98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016C249-7998-43CB-919E-240BBE3D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6EA9D7-5014-4D13-8ECD-1FA56B67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8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670BE5D8-7089-401F-9282-CB9E07D17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sp>
        <p:nvSpPr>
          <p:cNvPr id="33" name="Metin kutusu 32">
            <a:extLst>
              <a:ext uri="{FF2B5EF4-FFF2-40B4-BE49-F238E27FC236}">
                <a16:creationId xmlns:a16="http://schemas.microsoft.com/office/drawing/2014/main" id="{FD92BC3F-B911-43A9-8913-CD3345300AF9}"/>
              </a:ext>
            </a:extLst>
          </p:cNvPr>
          <p:cNvSpPr txBox="1"/>
          <p:nvPr/>
        </p:nvSpPr>
        <p:spPr>
          <a:xfrm>
            <a:off x="3825269" y="2584240"/>
            <a:ext cx="397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 err="1"/>
              <a:t>Subsequent</a:t>
            </a:r>
            <a:r>
              <a:rPr lang="tr-TR" sz="2400" b="1" i="1" dirty="0"/>
              <a:t>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</p:spTree>
    <p:extLst>
      <p:ext uri="{BB962C8B-B14F-4D97-AF65-F5344CB8AC3E}">
        <p14:creationId xmlns:p14="http://schemas.microsoft.com/office/powerpoint/2010/main" val="7575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73A2D9D-A238-4919-B129-21B4B3B8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B7213F-7DC9-4257-9F31-5A2E128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</a:t>
            </a:r>
            <a:r>
              <a:rPr lang="tr-TR" sz="3600" dirty="0" err="1">
                <a:latin typeface="Montserrat Medium" panose="00000600000000000000" pitchFamily="50" charset="-94"/>
              </a:rPr>
              <a:t>Header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479F4-34A3-402F-806F-3725EFB9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171"/>
            <a:ext cx="10515600" cy="3462791"/>
          </a:xfrm>
        </p:spPr>
        <p:txBody>
          <a:bodyPr/>
          <a:lstStyle/>
          <a:p>
            <a:r>
              <a:rPr lang="tr-TR" dirty="0" err="1"/>
              <a:t>max-age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time, in </a:t>
            </a:r>
            <a:r>
              <a:rPr lang="tr-TR" dirty="0" err="1"/>
              <a:t>seconds</a:t>
            </a:r>
            <a:r>
              <a:rPr lang="tr-TR" dirty="0"/>
              <a:t>, </a:t>
            </a:r>
            <a:r>
              <a:rPr lang="tr-TR" dirty="0" err="1"/>
              <a:t>that</a:t>
            </a:r>
            <a:r>
              <a:rPr lang="tr-TR" dirty="0"/>
              <a:t> browser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site is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accesable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https</a:t>
            </a:r>
            <a:r>
              <a:rPr lang="tr-TR" dirty="0"/>
              <a:t>.</a:t>
            </a:r>
          </a:p>
          <a:p>
            <a:r>
              <a:rPr lang="tr-TR" dirty="0" err="1"/>
              <a:t>inculudeSubDomanins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rule</a:t>
            </a:r>
            <a:r>
              <a:rPr lang="tr-TR" dirty="0"/>
              <a:t> </a:t>
            </a:r>
            <a:r>
              <a:rPr lang="tr-TR" dirty="0" err="1"/>
              <a:t>applies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site’s</a:t>
            </a:r>
            <a:r>
              <a:rPr lang="tr-TR" dirty="0"/>
              <a:t> </a:t>
            </a:r>
            <a:r>
              <a:rPr lang="tr-TR" dirty="0" err="1"/>
              <a:t>subdomains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Preload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Activate</a:t>
            </a:r>
            <a:r>
              <a:rPr lang="tr-TR" dirty="0"/>
              <a:t> HTST </a:t>
            </a:r>
            <a:r>
              <a:rPr lang="tr-TR" dirty="0" err="1"/>
              <a:t>preload</a:t>
            </a:r>
            <a:r>
              <a:rPr lang="tr-TR" dirty="0"/>
              <a:t> service </a:t>
            </a:r>
            <a:r>
              <a:rPr lang="tr-TR" dirty="0" err="1"/>
              <a:t>maintained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Google.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DC5027-615C-4788-93BD-2699761A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46" y="1792831"/>
            <a:ext cx="8285908" cy="515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7E1F5C-BD7D-4177-B9C7-4173550A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8A4706-E203-43F9-AE6B-30095FCE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C6FD20-F79A-48C1-A9BD-BC2E541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7D00787-A380-47F8-B3F4-C679153F7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577</Words>
  <Application>Microsoft Office PowerPoint</Application>
  <PresentationFormat>Geniş ekran</PresentationFormat>
  <Paragraphs>108</Paragraphs>
  <Slides>11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Montserrat Medium</vt:lpstr>
      <vt:lpstr>Office Teması</vt:lpstr>
      <vt:lpstr>Strict Transport Security Implementation on http/https conversion</vt:lpstr>
      <vt:lpstr>PowerPoint Sunusu</vt:lpstr>
      <vt:lpstr>What is http (Hypertext Transfer Protocol) ?</vt:lpstr>
      <vt:lpstr>What is HttpS (Secure Http) ?</vt:lpstr>
      <vt:lpstr>What is Ssl / Tsl?</vt:lpstr>
      <vt:lpstr>Some Google Improvments</vt:lpstr>
      <vt:lpstr>What is HSTS?</vt:lpstr>
      <vt:lpstr>What is HSTS?</vt:lpstr>
      <vt:lpstr>HSTS Header</vt:lpstr>
      <vt:lpstr>Preload Service</vt:lpstr>
      <vt:lpstr>Attack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Strict Transport Security Implementation on http/https conversion</dc:title>
  <dc:creator>AHMET GÜRBÜZ</dc:creator>
  <cp:lastModifiedBy>AHMET GÜRBÜZ</cp:lastModifiedBy>
  <cp:revision>42</cp:revision>
  <dcterms:created xsi:type="dcterms:W3CDTF">2021-06-12T19:14:26Z</dcterms:created>
  <dcterms:modified xsi:type="dcterms:W3CDTF">2021-06-14T10:15:27Z</dcterms:modified>
</cp:coreProperties>
</file>